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59" r:id="rId10"/>
    <p:sldId id="276" r:id="rId11"/>
    <p:sldId id="277" r:id="rId12"/>
    <p:sldId id="264" r:id="rId13"/>
    <p:sldId id="262" r:id="rId14"/>
    <p:sldId id="274" r:id="rId15"/>
    <p:sldId id="275" r:id="rId16"/>
    <p:sldId id="272" r:id="rId17"/>
    <p:sldId id="265" r:id="rId18"/>
  </p:sldIdLst>
  <p:sldSz cx="18288000" cy="10287000"/>
  <p:notesSz cx="6858000" cy="9144000"/>
  <p:embeddedFontLst>
    <p:embeddedFont>
      <p:font typeface="페이퍼로지 7 Bold" charset="-127"/>
      <p:bold r:id="rId20"/>
    </p:embeddedFont>
    <p:embeddedFont>
      <p:font typeface="Aileron Bold" panose="020B0600000101010101" charset="0"/>
      <p:regular r:id="rId21"/>
    </p:embeddedFont>
    <p:embeddedFont>
      <p:font typeface="Aileron Heavy" panose="020B0600000101010101" charset="0"/>
      <p:regular r:id="rId22"/>
    </p:embeddedFont>
    <p:embeddedFont>
      <p:font typeface="Bitcount Grid Double Roman Semi" panose="020B0600000101010101" charset="0"/>
      <p:bold r:id="rId23"/>
    </p:embeddedFont>
    <p:embeddedFont>
      <p:font typeface="Work Sans Bold" panose="020B0600000101010101" charset="0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학교안심 알림장 TTF B" panose="02000703000000000000" pitchFamily="2" charset="-127"/>
      <p:bold r:id="rId28"/>
    </p:embeddedFont>
    <p:embeddedFont>
      <p:font typeface="학교안심 알림장 TTF R" panose="02000503000000000000" pitchFamily="2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17" autoAdjust="0"/>
  </p:normalViewPr>
  <p:slideViewPr>
    <p:cSldViewPr>
      <p:cViewPr varScale="1">
        <p:scale>
          <a:sx n="45" d="100"/>
          <a:sy n="45" d="100"/>
        </p:scale>
        <p:origin x="384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/>
              <a:t>컬럼에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재로그인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</a:t>
            </a:r>
            <a:r>
              <a:rPr lang="ko-KR" altLang="en-US" dirty="0" err="1"/>
              <a:t>종료시킬</a:t>
            </a:r>
            <a:r>
              <a:rPr lang="ko-KR" altLang="en-US" dirty="0"/>
              <a:t>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/>
              <a:t>컬럼에는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무결성을 보장하는 근본적인 장치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298DE7-B74C-8E26-5C5F-C471964A0033}"/>
              </a:ext>
            </a:extLst>
          </p:cNvPr>
          <p:cNvGrpSpPr/>
          <p:nvPr/>
        </p:nvGrpSpPr>
        <p:grpSpPr>
          <a:xfrm>
            <a:off x="13324875" y="7494692"/>
            <a:ext cx="4588847" cy="1348199"/>
            <a:chOff x="13324875" y="7494692"/>
            <a:chExt cx="4588847" cy="134819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5C3486-ADC3-4A5A-A580-AA8CEA7907EA}"/>
                </a:ext>
              </a:extLst>
            </p:cNvPr>
            <p:cNvGrpSpPr/>
            <p:nvPr/>
          </p:nvGrpSpPr>
          <p:grpSpPr>
            <a:xfrm>
              <a:off x="13324875" y="8121636"/>
              <a:ext cx="3599868" cy="721255"/>
              <a:chOff x="12559776" y="9065895"/>
              <a:chExt cx="3599868" cy="721255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12559776" y="9065895"/>
                <a:ext cx="2851388" cy="3077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"/>
                    <a:sym typeface="Work Sans"/>
                  </a:rPr>
                  <a:t>PRESENTED BY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559776" y="9469755"/>
                <a:ext cx="3599868" cy="3173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30"/>
                  </a:lnSpc>
                  <a:spcBef>
                    <a:spcPct val="0"/>
                  </a:spcBef>
                </a:pP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이수현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이인호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 err="1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임새롬</a:t>
                </a:r>
                <a:endParaRPr 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324875" y="7494692"/>
              <a:ext cx="4588847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9"/>
                </a:lnSpc>
              </a:pPr>
              <a:r>
                <a:rPr lang="en-US" altLang="ko-KR" sz="36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2025 BIGDATA UI</a:t>
              </a:r>
              <a:endParaRPr lang="en-US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5236D62-8ACE-46F0-7F75-98DA84AC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308318"/>
            <a:ext cx="6821587" cy="68215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409FCB-66E0-D2E4-CA92-01577A324178}"/>
              </a:ext>
            </a:extLst>
          </p:cNvPr>
          <p:cNvGrpSpPr/>
          <p:nvPr/>
        </p:nvGrpSpPr>
        <p:grpSpPr>
          <a:xfrm>
            <a:off x="206993" y="220624"/>
            <a:ext cx="18166570" cy="6384235"/>
            <a:chOff x="206993" y="220624"/>
            <a:chExt cx="18166570" cy="6384235"/>
          </a:xfrm>
        </p:grpSpPr>
        <p:sp>
          <p:nvSpPr>
            <p:cNvPr id="5" name="TextBox 5"/>
            <p:cNvSpPr txBox="1"/>
            <p:nvPr/>
          </p:nvSpPr>
          <p:spPr>
            <a:xfrm>
              <a:off x="206993" y="220624"/>
              <a:ext cx="13694614" cy="3740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28"/>
                </a:lnSpc>
              </a:pPr>
              <a:r>
                <a:rPr lang="en-US" sz="28028" b="1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90821" y="3014132"/>
              <a:ext cx="15482742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28028" b="1" u="none" strike="noStrike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Job-A-</a:t>
              </a:r>
              <a:r>
                <a:rPr lang="en-US" sz="28028" b="1" u="none" strike="noStrike" spc="-1541" dirty="0" err="1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Yo</a:t>
              </a:r>
              <a:endPara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BB99-507A-B2E7-E6DA-873ACA23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A3C2228-FDFC-DC17-8DC4-1530CFC6886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E29B0F1-242E-BCB4-C813-E576C079718D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A0276D6-2C0D-7645-897F-357A4F09DA55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C26B5B-8A85-6188-FF66-8BB11259505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4CBD2FA-3EA7-F1B8-61DF-9BF1745D9D0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1147F5C-7405-2AE0-F6BF-46C9AD5EB12D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D4D17A44-309D-4FA9-8DCC-CB09CEB2253B}"/>
              </a:ext>
            </a:extLst>
          </p:cNvPr>
          <p:cNvSpPr txBox="1"/>
          <p:nvPr/>
        </p:nvSpPr>
        <p:spPr>
          <a:xfrm>
            <a:off x="762000" y="2933700"/>
            <a:ext cx="5867401" cy="621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필요한 변수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b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</a:b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기준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년분기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해당 시점의 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점포수이기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때문에 분기별 합을 하면 중복되기 때문에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X)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분기별 합 → 연간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합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분기별 합 → 연간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합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2024_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연평균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A9C89B9-62A5-7D1A-2A1E-0CCC64EF6A54}"/>
              </a:ext>
            </a:extLst>
          </p:cNvPr>
          <p:cNvSpPr txBox="1"/>
          <p:nvPr/>
        </p:nvSpPr>
        <p:spPr>
          <a:xfrm>
            <a:off x="6858000" y="1978486"/>
            <a:ext cx="13258800" cy="9971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파생변수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–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  → 양수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성장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음수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쇠퇴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경쟁도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)*(1+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같은 업종 많을수록 ↑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 많을수록 ↑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밀도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점포당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→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낮으면 경쟁 과다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전망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등급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IF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밀도 ↓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낮음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점포당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 ↑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높음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 ≥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0</a:t>
            </a:r>
          </a:p>
          <a:p>
            <a:pPr marL="0" lvl="1"/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THEN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전망 좋음</a:t>
            </a:r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IF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밀도 ↑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점포당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 ↓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폐업률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↑</a:t>
            </a:r>
          </a:p>
          <a:p>
            <a:pPr marL="0" lvl="1"/>
            <a:endParaRPr lang="ko-KR" altLang="en-US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THEN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경쟁 과열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비추천</a:t>
            </a:r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if (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점포당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&gt;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상위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60%) and (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밀도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&lt;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평균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and (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&gt;= 0):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   "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전망 좋음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"</a:t>
            </a:r>
          </a:p>
          <a:p>
            <a:pPr marL="0" lvl="1"/>
            <a:r>
              <a:rPr lang="en-US" altLang="ko-KR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elif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&lt; 0: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   "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주의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"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else: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   "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보통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"</a:t>
            </a:r>
            <a:endParaRPr lang="ko-KR" altLang="en-US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53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18C6A-3668-4CD8-ACC0-E1C9043A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654B7BE-C94A-32EB-12B9-74CC65EAC728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BD4218C-5338-E22F-4E01-D8C48C612563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AE47BA-6B1F-B8A5-EB3B-48426021431A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C872420-482B-28FC-CEB3-A47AA4374C3C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D35F539-4DB8-E2A5-9483-8ED60A595DC6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AF99231-5BC3-8FFC-4E49-C21A009DF886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C90B238-520C-24F3-4B7C-B5221ED99835}"/>
              </a:ext>
            </a:extLst>
          </p:cNvPr>
          <p:cNvSpPr txBox="1"/>
          <p:nvPr/>
        </p:nvSpPr>
        <p:spPr>
          <a:xfrm>
            <a:off x="1219200" y="2911361"/>
            <a:ext cx="13258800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행정동경계면적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자료 출처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국토교통부</a:t>
            </a:r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shp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-&gt; </a:t>
            </a:r>
            <a:r>
              <a:rPr lang="en-US" altLang="ko-KR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mpashaper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에서 국제표준 위도 경도로 바꾸는 작업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`-</a:t>
            </a:r>
            <a:r>
              <a:rPr lang="en-US" altLang="ko-KR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proj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wgs84` -&gt; Export</a:t>
            </a:r>
          </a:p>
          <a:p>
            <a:r>
              <a:rPr lang="ko-KR" altLang="en-US" b="1" dirty="0"/>
              <a:t>변환 시 꼭 체크해야 할 점 </a:t>
            </a:r>
            <a:r>
              <a:rPr lang="en-US" altLang="ko-KR" b="1" dirty="0"/>
              <a:t>(</a:t>
            </a:r>
            <a:r>
              <a:rPr lang="ko-KR" altLang="en-US" b="1" dirty="0"/>
              <a:t>좌표계 문제</a:t>
            </a:r>
            <a:r>
              <a:rPr lang="en-US" altLang="ko-KR" b="1" dirty="0"/>
              <a:t>)</a:t>
            </a:r>
          </a:p>
          <a:p>
            <a:r>
              <a:rPr lang="ko-KR" altLang="en-US" dirty="0"/>
              <a:t>공공데이터의 </a:t>
            </a:r>
            <a:r>
              <a:rPr lang="en-US" altLang="ko-KR" dirty="0"/>
              <a:t>SHP</a:t>
            </a:r>
            <a:r>
              <a:rPr lang="ko-KR" altLang="en-US" dirty="0"/>
              <a:t>는 보통 </a:t>
            </a:r>
            <a:r>
              <a:rPr lang="en-US" altLang="ko-KR" b="1" dirty="0"/>
              <a:t>UTM-K(Bessel)</a:t>
            </a:r>
            <a:r>
              <a:rPr lang="ko-KR" altLang="en-US" dirty="0"/>
              <a:t> 같은 국산 좌표계를 쓰는 경우가 많습니다</a:t>
            </a:r>
            <a:r>
              <a:rPr lang="en-US" altLang="ko-KR" dirty="0"/>
              <a:t>. </a:t>
            </a:r>
            <a:r>
              <a:rPr lang="ko-KR" altLang="en-US" dirty="0"/>
              <a:t>하지만 카카오 맵</a:t>
            </a:r>
            <a:r>
              <a:rPr lang="en-US" altLang="ko-KR" dirty="0"/>
              <a:t>(</a:t>
            </a:r>
            <a:r>
              <a:rPr lang="ko-KR" altLang="en-US" dirty="0"/>
              <a:t>웹 지도</a:t>
            </a:r>
            <a:r>
              <a:rPr lang="en-US" altLang="ko-KR" dirty="0"/>
              <a:t>)</a:t>
            </a:r>
            <a:r>
              <a:rPr lang="ko-KR" altLang="en-US" dirty="0"/>
              <a:t>은 전 세계 표준인 </a:t>
            </a:r>
            <a:r>
              <a:rPr lang="en-US" altLang="ko-KR" b="1" dirty="0"/>
              <a:t>WGS84 (</a:t>
            </a:r>
            <a:r>
              <a:rPr lang="ko-KR" altLang="en-US" b="1" dirty="0"/>
              <a:t>위도</a:t>
            </a:r>
            <a:r>
              <a:rPr lang="en-US" altLang="ko-KR" b="1" dirty="0"/>
              <a:t>, </a:t>
            </a:r>
            <a:r>
              <a:rPr lang="ko-KR" altLang="en-US" b="1" dirty="0"/>
              <a:t>경도</a:t>
            </a:r>
            <a:r>
              <a:rPr lang="en-US" altLang="ko-KR" b="1" dirty="0"/>
              <a:t>)</a:t>
            </a:r>
            <a:r>
              <a:rPr lang="ko-KR" altLang="en-US" dirty="0"/>
              <a:t> 좌표를 사용</a:t>
            </a:r>
            <a:endParaRPr lang="en-US" altLang="ko-KR" dirty="0"/>
          </a:p>
          <a:p>
            <a:r>
              <a:rPr lang="en-US" altLang="ko-KR" dirty="0"/>
              <a:t>ADM_CD":"32060590","ADM_NM":"</a:t>
            </a:r>
            <a:r>
              <a:rPr lang="ko-KR" altLang="en-US" dirty="0" err="1"/>
              <a:t>청호동</a:t>
            </a:r>
            <a:r>
              <a:rPr lang="en-US" altLang="ko-KR" dirty="0"/>
              <a:t>"</a:t>
            </a:r>
            <a:endParaRPr lang="ko-KR" altLang="en-US" dirty="0"/>
          </a:p>
          <a:p>
            <a:pPr marL="0" lvl="1"/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738A09-88A3-E17C-5410-1F9898F1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4995097"/>
            <a:ext cx="6001790" cy="19455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E2817-FE10-86BA-2484-957DE4AC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38" y="5035019"/>
            <a:ext cx="9906000" cy="45557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D1EB03-2A63-0211-8239-01671BE8C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7994" y="7297280"/>
            <a:ext cx="6840011" cy="17271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4F377A-29D1-506A-2584-5CAD0940B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9605" y="8619186"/>
            <a:ext cx="6082732" cy="15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51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14872C-7674-E982-17C6-BBDF30BE5AE9}"/>
              </a:ext>
            </a:extLst>
          </p:cNvPr>
          <p:cNvGrpSpPr/>
          <p:nvPr/>
        </p:nvGrpSpPr>
        <p:grpSpPr>
          <a:xfrm>
            <a:off x="476250" y="3491528"/>
            <a:ext cx="4112988" cy="4733155"/>
            <a:chOff x="1832947" y="7010670"/>
            <a:chExt cx="6040451" cy="6191765"/>
          </a:xfrm>
        </p:grpSpPr>
        <p:sp>
          <p:nvSpPr>
            <p:cNvPr id="6" name="TextBox 6"/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32947" y="7010670"/>
              <a:ext cx="6040451" cy="6191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회원가입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마이페이지에서 비밀번호 변경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변경된 비밀번호로 로그인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계정 삭제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1D2003-C472-FCF4-130C-CA9EB904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/>
          <a:stretch>
            <a:fillRect/>
          </a:stretch>
        </p:blipFill>
        <p:spPr>
          <a:xfrm>
            <a:off x="4876800" y="2802499"/>
            <a:ext cx="12669980" cy="62624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666188-3FB8-F723-0781-50D0A79C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/>
          <a:stretch>
            <a:fillRect/>
          </a:stretch>
        </p:blipFill>
        <p:spPr>
          <a:xfrm>
            <a:off x="5420160" y="2933700"/>
            <a:ext cx="11939414" cy="5896654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831A33C-BF09-7981-2260-8A8414B68886}"/>
              </a:ext>
            </a:extLst>
          </p:cNvPr>
          <p:cNvSpPr txBox="1"/>
          <p:nvPr/>
        </p:nvSpPr>
        <p:spPr>
          <a:xfrm>
            <a:off x="304800" y="4115421"/>
            <a:ext cx="4943910" cy="353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 확인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글 생성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쉉수정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삭제 가능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 생성 가능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endParaRPr lang="en-US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7EA4A-3DF2-9A6B-DD47-F71B485B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>
            <a:extLst>
              <a:ext uri="{FF2B5EF4-FFF2-40B4-BE49-F238E27FC236}">
                <a16:creationId xmlns:a16="http://schemas.microsoft.com/office/drawing/2014/main" id="{548B8BD6-EC20-8FEC-05E2-1C725B2855B1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4D75C56-454E-37FF-92C4-9D007E266E70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77F9FD7-AF69-00E1-2EAA-9EA9FE20F470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91EAD093-C809-01A9-A679-AA719786C7F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2C6BF82C-BD92-31A7-6D9F-8865A29C53E6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71FF1-82E5-C63F-F555-9E6FCCE65FD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F8DC53-1829-184D-E2BE-BE75FAF1626A}"/>
              </a:ext>
            </a:extLst>
          </p:cNvPr>
          <p:cNvGrpSpPr/>
          <p:nvPr/>
        </p:nvGrpSpPr>
        <p:grpSpPr>
          <a:xfrm>
            <a:off x="390728" y="4838700"/>
            <a:ext cx="4112988" cy="3533211"/>
            <a:chOff x="1832947" y="7010670"/>
            <a:chExt cx="6040451" cy="462203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ABAB10B-D58E-1151-1864-28A717FE5AE7}"/>
                </a:ext>
              </a:extLst>
            </p:cNvPr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E00C80D-68EA-5E5B-49F9-4198E6FD8ACA}"/>
                </a:ext>
              </a:extLst>
            </p:cNvPr>
            <p:cNvSpPr txBox="1"/>
            <p:nvPr/>
          </p:nvSpPr>
          <p:spPr>
            <a:xfrm>
              <a:off x="1832947" y="7010670"/>
              <a:ext cx="6040451" cy="46220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공지사항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ㅁ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ADMIN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권한만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글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생성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수정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삭제 가능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D20726-7D35-4FF1-B1E4-290E6C1B2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"/>
          <a:stretch/>
        </p:blipFill>
        <p:spPr>
          <a:xfrm>
            <a:off x="5029200" y="2675545"/>
            <a:ext cx="12893472" cy="63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5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0E85D-E4CA-EAB8-E2C7-09227FE0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AEAE2864-EC67-7D8F-8954-3D7A4DC4667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6FCAB9-1464-3E3B-D113-B0DAF8E08486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C4CA1BD-2807-F56F-E622-22E47CE801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EC4D0E6-B010-82ED-7C15-88F94C6C32E0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E8E9C9F-6843-2133-37DC-6746BA10A3B0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A59784D-9BF4-B170-629E-A271178C92D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E65B655-F186-83E3-1922-86D62340875E}"/>
              </a:ext>
            </a:extLst>
          </p:cNvPr>
          <p:cNvSpPr txBox="1"/>
          <p:nvPr/>
        </p:nvSpPr>
        <p:spPr>
          <a:xfrm>
            <a:off x="228600" y="4724578"/>
            <a:ext cx="4552950" cy="2333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챗봇에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사이트 관련 질문은 구현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X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메인페이지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ㄴ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drop box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에 따라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해당 구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분기에 따른 차트 변화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endParaRPr lang="en-US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C5808A-C34D-4CEB-8F34-DCB91A101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/>
          <a:stretch/>
        </p:blipFill>
        <p:spPr>
          <a:xfrm>
            <a:off x="4953000" y="3086100"/>
            <a:ext cx="12678364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6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514849" y="2953983"/>
            <a:ext cx="128778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서비스 전체 흐름에 대한 이해가 부족했던 부분이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616887" y="7601134"/>
            <a:ext cx="1287779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부족한 부분이 많이 느껴졌는데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 대해 미리 정의를 내리고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작업해야겠다고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생각했습니다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개발환경 차이로 인해 설정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소모를 느껴 다음 작업을 한다면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진행해야겠습니다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ko-KR" altLang="en-US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전반적인 기획 단계에서 전체 일정 수립 후 개발 진행해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Jira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강화하지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못한게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아쉬웠습니다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9F8500E-C153-1706-5FCB-F70DB0C8232B}"/>
              </a:ext>
            </a:extLst>
          </p:cNvPr>
          <p:cNvSpPr txBox="1"/>
          <p:nvPr/>
        </p:nvSpPr>
        <p:spPr>
          <a:xfrm>
            <a:off x="1676400" y="2324100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1707467"/>
            <a:chOff x="6700951" y="7578462"/>
            <a:chExt cx="5744553" cy="1707467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챗봇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통합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4495800" y="2839323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48A4E-8ECF-532F-04BD-A081F3684BF1}"/>
              </a:ext>
            </a:extLst>
          </p:cNvPr>
          <p:cNvSpPr/>
          <p:nvPr/>
        </p:nvSpPr>
        <p:spPr>
          <a:xfrm>
            <a:off x="3048000" y="7523651"/>
            <a:ext cx="12496800" cy="1977261"/>
          </a:xfrm>
          <a:prstGeom prst="rect">
            <a:avLst/>
          </a:prstGeom>
          <a:noFill/>
          <a:ln w="28575">
            <a:solidFill>
              <a:srgbClr val="E3E2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학교안심 알림장 TTF B" panose="02000703000000000000" pitchFamily="2" charset="-127"/>
              <a:ea typeface="학교안심 알림장 TTF B" panose="02000703000000000000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29531" y="7865951"/>
            <a:ext cx="802893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36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36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4800600" y="4969485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D74E09-50A2-609B-CAE9-9F87343AD64B}"/>
              </a:ext>
            </a:extLst>
          </p:cNvPr>
          <p:cNvGrpSpPr/>
          <p:nvPr/>
        </p:nvGrpSpPr>
        <p:grpSpPr>
          <a:xfrm>
            <a:off x="578631" y="2823148"/>
            <a:ext cx="11292098" cy="7151215"/>
            <a:chOff x="3048000" y="2730808"/>
            <a:chExt cx="11292098" cy="715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615478-3745-4D4C-8B64-33EC49F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2730808"/>
              <a:ext cx="11292098" cy="5640118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6001297-0E70-4FAA-BF46-F89E2E08DD15}"/>
                </a:ext>
              </a:extLst>
            </p:cNvPr>
            <p:cNvSpPr txBox="1"/>
            <p:nvPr/>
          </p:nvSpPr>
          <p:spPr>
            <a:xfrm>
              <a:off x="3947902" y="6057900"/>
              <a:ext cx="9953960" cy="3331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J</a:t>
              </a:r>
              <a:r>
                <a:rPr lang="en-US" sz="16600" b="1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OB</a:t>
              </a: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-A-YO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632BE50-945C-E0CF-E673-0BAF48EA8940}"/>
                </a:ext>
              </a:extLst>
            </p:cNvPr>
            <p:cNvSpPr txBox="1"/>
            <p:nvPr/>
          </p:nvSpPr>
          <p:spPr>
            <a:xfrm>
              <a:off x="5280387" y="8897138"/>
              <a:ext cx="7288989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상권 데이터가 일자리가 되는 곳 </a:t>
              </a:r>
              <a:endPara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데이터로 미래를 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‘</a:t>
              </a:r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잡아요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’</a:t>
              </a:r>
              <a:endPara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C84D33-2CA3-E233-65FF-AD23DF640465}"/>
              </a:ext>
            </a:extLst>
          </p:cNvPr>
          <p:cNvGrpSpPr/>
          <p:nvPr/>
        </p:nvGrpSpPr>
        <p:grpSpPr>
          <a:xfrm>
            <a:off x="12054479" y="3520153"/>
            <a:ext cx="5453116" cy="1524000"/>
            <a:chOff x="12386458" y="3567475"/>
            <a:chExt cx="5453116" cy="1524000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5E7FAE5-48F9-4F7A-A7B1-0BED4388D9FA}"/>
                </a:ext>
              </a:extLst>
            </p:cNvPr>
            <p:cNvSpPr txBox="1"/>
            <p:nvPr/>
          </p:nvSpPr>
          <p:spPr>
            <a:xfrm>
              <a:off x="14866324" y="3775477"/>
              <a:ext cx="297325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비수도권지역에서의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직업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잡아 성장할 수 있는 기회를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1E6FAB-B11A-B312-E128-5C2E8B79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t="33683" r="49469" b="35696"/>
            <a:stretch>
              <a:fillRect/>
            </a:stretch>
          </p:blipFill>
          <p:spPr>
            <a:xfrm>
              <a:off x="12386458" y="3567475"/>
              <a:ext cx="2209800" cy="152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EE851-1A99-878E-4397-8742B13619BC}"/>
              </a:ext>
            </a:extLst>
          </p:cNvPr>
          <p:cNvGrpSpPr/>
          <p:nvPr/>
        </p:nvGrpSpPr>
        <p:grpSpPr>
          <a:xfrm>
            <a:off x="12092579" y="5627534"/>
            <a:ext cx="5659556" cy="1447801"/>
            <a:chOff x="12424558" y="5674856"/>
            <a:chExt cx="5659556" cy="14478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86B534-20F1-D456-DB6B-CA5C85E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 t="66357" r="51014" b="4553"/>
            <a:stretch>
              <a:fillRect/>
            </a:stretch>
          </p:blipFill>
          <p:spPr>
            <a:xfrm>
              <a:off x="12424558" y="5674856"/>
              <a:ext cx="2133600" cy="1447801"/>
            </a:xfrm>
            <a:prstGeom prst="rect">
              <a:avLst/>
            </a:prstGeom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A3C639F-0460-BAF3-9CB8-45D0231F66F5}"/>
                </a:ext>
              </a:extLst>
            </p:cNvPr>
            <p:cNvSpPr txBox="1"/>
            <p:nvPr/>
          </p:nvSpPr>
          <p:spPr>
            <a:xfrm>
              <a:off x="14866324" y="6014661"/>
              <a:ext cx="321779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고향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or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비수도권 지역에서 제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2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의 인생을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잡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수 있도록 도움을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DB9ECDE-4C38-A0E7-8DE5-E061C7AB3A65}"/>
              </a:ext>
            </a:extLst>
          </p:cNvPr>
          <p:cNvSpPr txBox="1"/>
          <p:nvPr/>
        </p:nvSpPr>
        <p:spPr>
          <a:xfrm>
            <a:off x="11846916" y="7692053"/>
            <a:ext cx="607703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6179356" y="5813035"/>
            <a:ext cx="5105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로직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en-US" altLang="ko-KR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1857713" y="6491537"/>
            <a:ext cx="6096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community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24627A-D8BE-92B1-C1E2-7A15F1C25AAF}"/>
              </a:ext>
            </a:extLst>
          </p:cNvPr>
          <p:cNvGrpSpPr/>
          <p:nvPr/>
        </p:nvGrpSpPr>
        <p:grpSpPr>
          <a:xfrm>
            <a:off x="12025278" y="2762137"/>
            <a:ext cx="5760870" cy="3292532"/>
            <a:chOff x="5668138" y="2845277"/>
            <a:chExt cx="5760870" cy="329253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138" y="2845277"/>
              <a:ext cx="5760870" cy="32925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4CCE4D-AC55-859D-8697-2B2401A93E7F}"/>
                </a:ext>
              </a:extLst>
            </p:cNvPr>
            <p:cNvGrpSpPr/>
            <p:nvPr/>
          </p:nvGrpSpPr>
          <p:grpSpPr>
            <a:xfrm>
              <a:off x="7138873" y="3932266"/>
              <a:ext cx="2819400" cy="694492"/>
              <a:chOff x="4343400" y="2885906"/>
              <a:chExt cx="2819400" cy="694492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4572695" y="3111445"/>
                <a:ext cx="236081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COMMUNITY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60EFFF6-2627-2FAC-D313-1498B9347DB4}"/>
                  </a:ext>
                </a:extLst>
              </p:cNvPr>
              <p:cNvSpPr/>
              <p:nvPr/>
            </p:nvSpPr>
            <p:spPr>
              <a:xfrm>
                <a:off x="4343400" y="2885906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EB4CE8-5C90-F5FC-8075-D77FFEF47AC9}"/>
              </a:ext>
            </a:extLst>
          </p:cNvPr>
          <p:cNvGrpSpPr/>
          <p:nvPr/>
        </p:nvGrpSpPr>
        <p:grpSpPr>
          <a:xfrm>
            <a:off x="5625503" y="2801319"/>
            <a:ext cx="6096000" cy="2708032"/>
            <a:chOff x="11743574" y="2877637"/>
            <a:chExt cx="6096000" cy="27080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3574" y="2877637"/>
              <a:ext cx="6096000" cy="27080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602992-2985-E9D5-CC18-681D8C7F1EB8}"/>
                </a:ext>
              </a:extLst>
            </p:cNvPr>
            <p:cNvGrpSpPr/>
            <p:nvPr/>
          </p:nvGrpSpPr>
          <p:grpSpPr>
            <a:xfrm>
              <a:off x="13424737" y="3836850"/>
              <a:ext cx="2819400" cy="694492"/>
              <a:chOff x="7800380" y="2859943"/>
              <a:chExt cx="2819400" cy="694492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8364604" y="3090528"/>
                <a:ext cx="155879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NOTICE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9883782-E175-AC30-5B8A-2CB284C0C593}"/>
                  </a:ext>
                </a:extLst>
              </p:cNvPr>
              <p:cNvSpPr/>
              <p:nvPr/>
            </p:nvSpPr>
            <p:spPr>
              <a:xfrm>
                <a:off x="7800380" y="2859943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62" y="5336865"/>
            <a:ext cx="2230899" cy="16700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34" y="2831437"/>
            <a:ext cx="4011161" cy="2327577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A9A80E-817A-B473-70FC-2F2A02D80984}"/>
              </a:ext>
            </a:extLst>
          </p:cNvPr>
          <p:cNvGrpSpPr/>
          <p:nvPr/>
        </p:nvGrpSpPr>
        <p:grpSpPr>
          <a:xfrm>
            <a:off x="1798463" y="3435949"/>
            <a:ext cx="2819400" cy="694492"/>
            <a:chOff x="624840" y="3088468"/>
            <a:chExt cx="2819400" cy="6944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524000" y="3143326"/>
              <a:ext cx="19202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JWT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37FA1-3745-B308-B9C9-23D3AEF8B360}"/>
                </a:ext>
              </a:extLst>
            </p:cNvPr>
            <p:cNvSpPr/>
            <p:nvPr/>
          </p:nvSpPr>
          <p:spPr>
            <a:xfrm>
              <a:off x="624840" y="3088468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2B102A-ED34-4937-DD28-A67928AE76B1}"/>
              </a:ext>
            </a:extLst>
          </p:cNvPr>
          <p:cNvGrpSpPr/>
          <p:nvPr/>
        </p:nvGrpSpPr>
        <p:grpSpPr>
          <a:xfrm>
            <a:off x="1742611" y="5797045"/>
            <a:ext cx="2819400" cy="694492"/>
            <a:chOff x="12069467" y="3377941"/>
            <a:chExt cx="2819400" cy="6944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2349252" y="3448595"/>
              <a:ext cx="24993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SIGNATURE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5B03A3F-66FE-B8DF-60BB-2959341CA7FD}"/>
                </a:ext>
              </a:extLst>
            </p:cNvPr>
            <p:cNvSpPr/>
            <p:nvPr/>
          </p:nvSpPr>
          <p:spPr>
            <a:xfrm>
              <a:off x="12069467" y="3377941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7310576"/>
            <a:ext cx="73290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8675051"/>
            <a:ext cx="54925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JWT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9118600" y="3634454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1368295" y="3872859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5480335" y="3990493"/>
            <a:ext cx="2149187" cy="1537643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231894" y="7317247"/>
            <a:ext cx="13617705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9014873" y="3589784"/>
            <a:ext cx="8824701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865401" y="3634454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A210F-9346-8B5C-365C-113C35AD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61" y="3756363"/>
            <a:ext cx="1888600" cy="2005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87B82-EE79-44EA-BE11-86866D4650DB}"/>
              </a:ext>
            </a:extLst>
          </p:cNvPr>
          <p:cNvSpPr txBox="1"/>
          <p:nvPr/>
        </p:nvSpPr>
        <p:spPr>
          <a:xfrm>
            <a:off x="7378609" y="6662990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프론트엔드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백엔드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4160D-2CB4-4226-91D8-A33E67DA4327}"/>
              </a:ext>
            </a:extLst>
          </p:cNvPr>
          <p:cNvSpPr txBox="1"/>
          <p:nvPr/>
        </p:nvSpPr>
        <p:spPr>
          <a:xfrm>
            <a:off x="13256670" y="277285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데이터베이스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96C98-D083-4540-A811-2928459E5704}"/>
              </a:ext>
            </a:extLst>
          </p:cNvPr>
          <p:cNvSpPr txBox="1"/>
          <p:nvPr/>
        </p:nvSpPr>
        <p:spPr>
          <a:xfrm>
            <a:off x="3436053" y="303446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버전관리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협업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225B909-6F90-4E62-A3D6-E4654946D9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74" y="4186017"/>
            <a:ext cx="1448133" cy="1295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9152EE-B097-45CA-B862-A26F8D6509EA}"/>
              </a:ext>
            </a:extLst>
          </p:cNvPr>
          <p:cNvGrpSpPr/>
          <p:nvPr/>
        </p:nvGrpSpPr>
        <p:grpSpPr>
          <a:xfrm>
            <a:off x="2618575" y="7545456"/>
            <a:ext cx="12792595" cy="2118545"/>
            <a:chOff x="2223555" y="7712380"/>
            <a:chExt cx="12792595" cy="21185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55" y="7768541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8222833" y="7955123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256" y="7799063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508" y="8044248"/>
              <a:ext cx="1558686" cy="15586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E466B-88E4-CCA7-E446-F7497E34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9337" y="8442929"/>
              <a:ext cx="2376813" cy="76132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813DBD-FA9A-4336-897A-ED6443E6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505" y="7712380"/>
              <a:ext cx="2874110" cy="211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1664214" y="3873992"/>
            <a:ext cx="5029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페이지별 맡은 파트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>
              <a:lnSpc>
                <a:spcPts val="241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Community,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1896581" y="299011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1448767" y="286194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660690" y="4519359"/>
            <a:ext cx="3200194" cy="1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필수기능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권한별 프론트 작업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통합 후 안되는 부분 계속 수정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689265" y="3853431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604209" y="3669530"/>
            <a:ext cx="3363202" cy="694492"/>
            <a:chOff x="-16721" y="17357"/>
            <a:chExt cx="1968064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-16721" y="17357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3656331" y="3515005"/>
            <a:ext cx="4079527" cy="67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데이터분석으로 예측모델 만들어  핵심기능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3667514" y="2707974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3361122" y="2579803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4820756" y="3209186"/>
            <a:ext cx="2737402" cy="811707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892783" y="2927049"/>
            <a:ext cx="2468338" cy="109384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0485E1-C5CB-4014-E523-6AB0ED0D9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02592"/>
              </p:ext>
            </p:extLst>
          </p:nvPr>
        </p:nvGraphicFramePr>
        <p:xfrm>
          <a:off x="2910244" y="6562620"/>
          <a:ext cx="12467511" cy="3175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1073">
                  <a:extLst>
                    <a:ext uri="{9D8B030D-6E8A-4147-A177-3AD203B41FA5}">
                      <a16:colId xmlns:a16="http://schemas.microsoft.com/office/drawing/2014/main" val="857471479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39392249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680296562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46922493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4220275771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1937275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701841348"/>
                    </a:ext>
                  </a:extLst>
                </a:gridCol>
              </a:tblGrid>
              <a:tr h="36001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11/17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403094"/>
                  </a:ext>
                </a:extLst>
              </a:tr>
              <a:tr h="68209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작업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603971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332405"/>
                  </a:ext>
                </a:extLst>
              </a:tr>
              <a:tr h="782987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767062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12/1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216494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21304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0576C71-3E78-7CF6-641D-F8F9203A5B85}"/>
              </a:ext>
            </a:extLst>
          </p:cNvPr>
          <p:cNvSpPr/>
          <p:nvPr/>
        </p:nvSpPr>
        <p:spPr>
          <a:xfrm>
            <a:off x="6491644" y="6948802"/>
            <a:ext cx="8890873" cy="65737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320CF-D159-E9BC-277C-99A6991A20AE}"/>
              </a:ext>
            </a:extLst>
          </p:cNvPr>
          <p:cNvSpPr txBox="1"/>
          <p:nvPr/>
        </p:nvSpPr>
        <p:spPr>
          <a:xfrm>
            <a:off x="6644044" y="716705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각자 맡은 페이지에 대해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en-US" altLang="ko-KR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프론트엔드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작업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7E2A86-BB53-F95D-DB56-0D9119C8125B}"/>
              </a:ext>
            </a:extLst>
          </p:cNvPr>
          <p:cNvSpPr/>
          <p:nvPr/>
        </p:nvSpPr>
        <p:spPr>
          <a:xfrm>
            <a:off x="2905483" y="8049312"/>
            <a:ext cx="5338762" cy="65737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1195-4F77-B4D3-2061-E001152F9750}"/>
              </a:ext>
            </a:extLst>
          </p:cNvPr>
          <p:cNvSpPr txBox="1"/>
          <p:nvPr/>
        </p:nvSpPr>
        <p:spPr>
          <a:xfrm>
            <a:off x="2224444" y="8250503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 작업 후 구현 안되는 부분 수정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7D5356-10FF-51F9-CD9B-08DFB0AADEEF}"/>
              </a:ext>
            </a:extLst>
          </p:cNvPr>
          <p:cNvSpPr/>
          <p:nvPr/>
        </p:nvSpPr>
        <p:spPr>
          <a:xfrm>
            <a:off x="8244245" y="8062228"/>
            <a:ext cx="7133510" cy="6573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06C01-2A5C-D74C-2FE9-CBB93F5045DA}"/>
              </a:ext>
            </a:extLst>
          </p:cNvPr>
          <p:cNvSpPr txBox="1"/>
          <p:nvPr/>
        </p:nvSpPr>
        <p:spPr>
          <a:xfrm>
            <a:off x="8091844" y="8273310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기본기능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권한에 따른 작업 추가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84C5DA-2247-080E-AC0E-98A24CCAF2F4}"/>
              </a:ext>
            </a:extLst>
          </p:cNvPr>
          <p:cNvSpPr/>
          <p:nvPr/>
        </p:nvSpPr>
        <p:spPr>
          <a:xfrm>
            <a:off x="8288305" y="9037135"/>
            <a:ext cx="7104935" cy="6573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2D661C-51FD-4983-9B44-AF57FEA024C8}"/>
              </a:ext>
            </a:extLst>
          </p:cNvPr>
          <p:cNvSpPr/>
          <p:nvPr/>
        </p:nvSpPr>
        <p:spPr>
          <a:xfrm>
            <a:off x="2929894" y="9062736"/>
            <a:ext cx="5338762" cy="64345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13744-0207-346B-E8DA-5C39C91BD9A2}"/>
              </a:ext>
            </a:extLst>
          </p:cNvPr>
          <p:cNvSpPr txBox="1"/>
          <p:nvPr/>
        </p:nvSpPr>
        <p:spPr>
          <a:xfrm>
            <a:off x="2276832" y="926059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수정사항에 대한 통합작업 계속 진행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4B28-FD58-74B5-1BF1-EF16F3B906E2}"/>
              </a:ext>
            </a:extLst>
          </p:cNvPr>
          <p:cNvSpPr txBox="1"/>
          <p:nvPr/>
        </p:nvSpPr>
        <p:spPr>
          <a:xfrm>
            <a:off x="8489880" y="9242426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분석 작업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핵심기능구현 마무리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A0594356-30EB-4407-AEA7-221648F430B4}"/>
              </a:ext>
            </a:extLst>
          </p:cNvPr>
          <p:cNvSpPr txBox="1"/>
          <p:nvPr/>
        </p:nvSpPr>
        <p:spPr>
          <a:xfrm>
            <a:off x="614362" y="3136025"/>
            <a:ext cx="32004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서울시 </a:t>
            </a:r>
            <a:r>
              <a:rPr lang="ko-KR" altLang="en-US" sz="25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열린데이터광장</a:t>
            </a:r>
            <a:endParaRPr lang="en-US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CF9DBF3-CFCF-4C94-AA39-FB0E818BA80E}"/>
              </a:ext>
            </a:extLst>
          </p:cNvPr>
          <p:cNvSpPr txBox="1"/>
          <p:nvPr/>
        </p:nvSpPr>
        <p:spPr>
          <a:xfrm>
            <a:off x="4038600" y="2952641"/>
            <a:ext cx="1264443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데이터 신뢰도와 분석 정교화 확보를 위해 서울시를 테스트베드로 선정하여 맞춤형 예측 모델을 선제적으로 구축하였습니다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.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본 모델을 기반으로 향후 비수도권 지역별 특성이 반영된 서비스 확장을 도모할 계획</a:t>
            </a:r>
            <a:endParaRPr lang="en-US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6D9CCF70-E0CA-A7AD-DAC2-BDEA908A7E6F}"/>
              </a:ext>
            </a:extLst>
          </p:cNvPr>
          <p:cNvSpPr txBox="1"/>
          <p:nvPr/>
        </p:nvSpPr>
        <p:spPr>
          <a:xfrm>
            <a:off x="881061" y="5960925"/>
            <a:ext cx="586740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필요한 변수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b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</a:b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기준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년분기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해당 시점의 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점포수이기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때문에 분기별 합을 하면 중복되기 때문에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X)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분기별 합 → 연간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합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분기별 합 → 연간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합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A9AD0424-C262-AEE3-86DB-5AA77F715455}"/>
              </a:ext>
            </a:extLst>
          </p:cNvPr>
          <p:cNvSpPr txBox="1"/>
          <p:nvPr/>
        </p:nvSpPr>
        <p:spPr>
          <a:xfrm>
            <a:off x="11015167" y="1866900"/>
            <a:ext cx="10058400" cy="901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파생변수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–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  → 양수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성장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음수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쇠퇴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경쟁도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)*(1+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같은 업종 많을수록 ↑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 많을수록 ↑</a:t>
            </a:r>
            <a:b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</a:b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판단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등급</a:t>
            </a:r>
            <a:b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</a:b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if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경쟁도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&gt;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상위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80%: </a:t>
            </a: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	“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비추천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”</a:t>
            </a:r>
          </a:p>
          <a:p>
            <a:pPr marL="0" lvl="1"/>
            <a:r>
              <a:rPr lang="en-US" altLang="ko-KR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elif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경쟁도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&gt;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평균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</a:t>
            </a: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	“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”</a:t>
            </a: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else </a:t>
            </a: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	“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추천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”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기준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년분기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밀도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점포당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경쟁도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전망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등급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CF3F9F5-E80F-E843-FC0F-6E6FD26942ED}"/>
              </a:ext>
            </a:extLst>
          </p:cNvPr>
          <p:cNvSpPr txBox="1"/>
          <p:nvPr/>
        </p:nvSpPr>
        <p:spPr>
          <a:xfrm>
            <a:off x="4038600" y="4034221"/>
            <a:ext cx="12496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사용자가 구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 선택 → 시스템이 해당 동의 업종 점포수를 조회해서 출력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(Open API),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 대비 점포 밀도 계산해서 많다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적당하다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포화 판단해주기</a:t>
            </a:r>
            <a:endParaRPr lang="en-US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15889B-3B54-FAEE-9C3D-49496F5F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61" y="3051903"/>
            <a:ext cx="5181600" cy="19662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63A946-519B-854A-869C-5C7837B60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1" y="5115801"/>
            <a:ext cx="10121406" cy="17289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4432F85-9822-49DF-23E1-5A8551045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61" y="6949570"/>
            <a:ext cx="15089706" cy="6763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2525</TotalTime>
  <Words>2103</Words>
  <Application>Microsoft Office PowerPoint</Application>
  <PresentationFormat>사용자 지정</PresentationFormat>
  <Paragraphs>291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Arial</vt:lpstr>
      <vt:lpstr>Calibri</vt:lpstr>
      <vt:lpstr>Work Sans Bold</vt:lpstr>
      <vt:lpstr>맑은 고딕</vt:lpstr>
      <vt:lpstr>학교안심 알림장 TTF B</vt:lpstr>
      <vt:lpstr>Aileron Bold</vt:lpstr>
      <vt:lpstr>학교안심 알림장 TTF R</vt:lpstr>
      <vt:lpstr>Bitcount Grid Double Roman Semi</vt:lpstr>
      <vt:lpstr>페이퍼로지 7 Bold</vt:lpstr>
      <vt:lpstr>Aileron Heavy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151</cp:revision>
  <dcterms:created xsi:type="dcterms:W3CDTF">2006-08-16T00:00:00Z</dcterms:created>
  <dcterms:modified xsi:type="dcterms:W3CDTF">2025-12-20T11:53:00Z</dcterms:modified>
  <dc:identifier>DAG5qZLZ9dk</dc:identifier>
</cp:coreProperties>
</file>